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3" r:id="rId2"/>
    <p:sldId id="306" r:id="rId3"/>
    <p:sldId id="284" r:id="rId4"/>
    <p:sldId id="309" r:id="rId5"/>
    <p:sldId id="272" r:id="rId6"/>
    <p:sldId id="301" r:id="rId7"/>
    <p:sldId id="290" r:id="rId8"/>
    <p:sldId id="287" r:id="rId9"/>
    <p:sldId id="292" r:id="rId10"/>
    <p:sldId id="293" r:id="rId11"/>
    <p:sldId id="300" r:id="rId12"/>
    <p:sldId id="307" r:id="rId13"/>
    <p:sldId id="291" r:id="rId14"/>
    <p:sldId id="298" r:id="rId15"/>
    <p:sldId id="299" r:id="rId16"/>
    <p:sldId id="296" r:id="rId17"/>
    <p:sldId id="303" r:id="rId18"/>
    <p:sldId id="295" r:id="rId19"/>
    <p:sldId id="302" r:id="rId20"/>
    <p:sldId id="304" r:id="rId21"/>
    <p:sldId id="305" r:id="rId22"/>
    <p:sldId id="269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1A6"/>
    <a:srgbClr val="58B947"/>
    <a:srgbClr val="9ECF7C"/>
    <a:srgbClr val="00853E"/>
    <a:srgbClr val="DB2C30"/>
    <a:srgbClr val="FCD2BF"/>
    <a:srgbClr val="B6231D"/>
    <a:srgbClr val="E6674A"/>
    <a:srgbClr val="DC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71864" autoAdjust="0"/>
  </p:normalViewPr>
  <p:slideViewPr>
    <p:cSldViewPr snapToGrid="0">
      <p:cViewPr>
        <p:scale>
          <a:sx n="52" d="100"/>
          <a:sy n="52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79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16/10/2017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16/10/2017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333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05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4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33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77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644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1793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388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4240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223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7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60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0487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2112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522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27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174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343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69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33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75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6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14312" y="251012"/>
            <a:ext cx="3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9" y="985276"/>
            <a:ext cx="2085975" cy="106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95" y="2941669"/>
            <a:ext cx="2681288" cy="2097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4" y="268076"/>
            <a:ext cx="1655183" cy="110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546266" y="2222164"/>
            <a:ext cx="19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" y="3012141"/>
            <a:ext cx="2512211" cy="1874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19" y="268076"/>
            <a:ext cx="1220040" cy="1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 userDrawn="1"/>
        </p:nvSpPr>
        <p:spPr>
          <a:xfrm>
            <a:off x="214312" y="5185282"/>
            <a:ext cx="279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30422" y="1545232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503781" y="5199738"/>
            <a:ext cx="21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929717" y="1685363"/>
            <a:ext cx="20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94964" y="1375981"/>
            <a:ext cx="351865" cy="533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1283074" y="4019038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7" name="Rectangle 26"/>
          <p:cNvSpPr/>
          <p:nvPr userDrawn="1"/>
        </p:nvSpPr>
        <p:spPr>
          <a:xfrm>
            <a:off x="2172821" y="4026649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8" name="Rectangle 27"/>
          <p:cNvSpPr/>
          <p:nvPr userDrawn="1"/>
        </p:nvSpPr>
        <p:spPr>
          <a:xfrm>
            <a:off x="5020235" y="656664"/>
            <a:ext cx="393194" cy="544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9" name="Rectangle 28"/>
          <p:cNvSpPr/>
          <p:nvPr userDrawn="1"/>
        </p:nvSpPr>
        <p:spPr>
          <a:xfrm>
            <a:off x="4342289" y="4105932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0" name="Rectangle 29"/>
          <p:cNvSpPr/>
          <p:nvPr userDrawn="1"/>
        </p:nvSpPr>
        <p:spPr>
          <a:xfrm>
            <a:off x="5401543" y="4125356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1" name="Rectangle 30"/>
          <p:cNvSpPr/>
          <p:nvPr userDrawn="1"/>
        </p:nvSpPr>
        <p:spPr>
          <a:xfrm>
            <a:off x="7040655" y="294252"/>
            <a:ext cx="523875" cy="477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Marae_mentor_boy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48"/>
            <a:ext cx="9148542" cy="68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d_pattern_overlay_01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-4464" y="1"/>
            <a:ext cx="91484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73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win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op of picture1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4464" y="0"/>
            <a:ext cx="9148464" cy="6858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17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04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338" y="0"/>
            <a:ext cx="9131325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870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lide_red_05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4130" y="0"/>
            <a:ext cx="9115739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3061" y="251012"/>
            <a:ext cx="469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email"/>
          <a:srcRect t="16714" b="13045"/>
          <a:stretch>
            <a:fillRect/>
          </a:stretch>
        </p:blipFill>
        <p:spPr bwMode="auto">
          <a:xfrm>
            <a:off x="237310" y="961902"/>
            <a:ext cx="4869080" cy="831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162253" y="1813902"/>
            <a:ext cx="46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ibbon and click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900054" y="1175659"/>
            <a:ext cx="427511" cy="641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4512625" y="967079"/>
            <a:ext cx="523875" cy="267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505" y="3091292"/>
            <a:ext cx="61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34548" y="4518355"/>
            <a:ext cx="601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</p:txBody>
      </p:sp>
      <p:pic>
        <p:nvPicPr>
          <p:cNvPr id="33" name="Picture 32" descr="click change picture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49651" y="3681363"/>
            <a:ext cx="3903169" cy="76002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1197995" y="4192003"/>
            <a:ext cx="1355199" cy="27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34" name="Picture 33" descr="click on image.PNG"/>
          <p:cNvPicPr>
            <a:picLocks noChangeAspect="1"/>
          </p:cNvPicPr>
          <p:nvPr userDrawn="1"/>
        </p:nvPicPr>
        <p:blipFill>
          <a:blip r:embed="rId4" cstate="email"/>
          <a:srcRect b="16811"/>
          <a:stretch>
            <a:fillRect/>
          </a:stretch>
        </p:blipFill>
        <p:spPr>
          <a:xfrm>
            <a:off x="241104" y="2254263"/>
            <a:ext cx="5922190" cy="868948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4393870" y="2663272"/>
            <a:ext cx="1092530" cy="258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56319" y="497951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201841" y="622444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close master page view.PN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13755" y="5332022"/>
            <a:ext cx="4821114" cy="712519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4296889" y="5368866"/>
            <a:ext cx="726373" cy="67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_red_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765" y="1817425"/>
            <a:ext cx="7385710" cy="79514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765" y="2682820"/>
            <a:ext cx="6919884" cy="93915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8649" y="5580063"/>
            <a:ext cx="4129617" cy="31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928813"/>
            <a:ext cx="7826581" cy="429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794557" y="1897811"/>
            <a:ext cx="3692285" cy="406729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N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9664" y="1897811"/>
            <a:ext cx="3632200" cy="40802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796287" y="1897062"/>
            <a:ext cx="3684138" cy="40465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4802036" y="1886398"/>
            <a:ext cx="3631721" cy="4062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8B9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58B947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58B9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58B947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58B94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638174" y="1802921"/>
            <a:ext cx="7841591" cy="439944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92E2DF-30E1-4C12-B888-B941057B8847}" type="datetime1">
              <a:rPr lang="mi-NZ" smtClean="0"/>
              <a:pPr/>
              <a:t>16/10/2017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5" r:id="rId12"/>
    <p:sldLayoutId id="2147483677" r:id="rId13"/>
    <p:sldLayoutId id="2147483676" r:id="rId14"/>
    <p:sldLayoutId id="2147483661" r:id="rId15"/>
    <p:sldLayoutId id="2147483686" r:id="rId16"/>
    <p:sldLayoutId id="2147483687" r:id="rId17"/>
    <p:sldLayoutId id="2147483688" r:id="rId18"/>
    <p:sldLayoutId id="2147483689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B94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58B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rgbClr val="58B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58B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Clr>
          <a:srgbClr val="58B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5825" indent="-327025" algn="l" defTabSz="914400" rtl="0" eaLnBrk="1" latinLnBrk="0" hangingPunct="1">
        <a:lnSpc>
          <a:spcPct val="90000"/>
        </a:lnSpc>
        <a:spcBef>
          <a:spcPts val="500"/>
        </a:spcBef>
        <a:buClr>
          <a:srgbClr val="58B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clusive.tki.org.n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t.nz/school/student-support/special-education/national-transition-guidelines-for-students-with-special-education-need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272" y="2233060"/>
            <a:ext cx="8075962" cy="973277"/>
          </a:xfrm>
        </p:spPr>
        <p:txBody>
          <a:bodyPr/>
          <a:lstStyle/>
          <a:p>
            <a:r>
              <a:rPr lang="en-NZ" sz="3600" dirty="0" smtClean="0"/>
              <a:t>Success for All Learners within the New Zealand Education System</a:t>
            </a:r>
            <a:endParaRPr lang="en-N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024" y="3217212"/>
            <a:ext cx="7894584" cy="914400"/>
          </a:xfrm>
        </p:spPr>
        <p:txBody>
          <a:bodyPr/>
          <a:lstStyle/>
          <a:p>
            <a:endParaRPr lang="en-NZ" sz="1800" dirty="0" smtClean="0"/>
          </a:p>
          <a:p>
            <a:r>
              <a:rPr lang="en-NZ" sz="2000" i="1" dirty="0" smtClean="0"/>
              <a:t>For the 2017 Community Core Leaders Development Program Delegation to New Zealand 10 October 2017</a:t>
            </a:r>
            <a:endParaRPr lang="en-NZ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1147" y="5510151"/>
            <a:ext cx="5724650" cy="1585356"/>
          </a:xfrm>
        </p:spPr>
        <p:txBody>
          <a:bodyPr>
            <a:normAutofit/>
          </a:bodyPr>
          <a:lstStyle/>
          <a:p>
            <a:r>
              <a:rPr lang="en-NZ" sz="1600" dirty="0" smtClean="0"/>
              <a:t>Learning Support: Ministry of Education New Zealand</a:t>
            </a:r>
          </a:p>
          <a:p>
            <a:r>
              <a:rPr lang="en-NZ" sz="1600" dirty="0" smtClean="0"/>
              <a:t>Matauranga House</a:t>
            </a:r>
          </a:p>
          <a:p>
            <a:r>
              <a:rPr lang="en-NZ" sz="1600" dirty="0" smtClean="0"/>
              <a:t>Wellington, New Zealand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612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699" y="516201"/>
            <a:ext cx="6807320" cy="103187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Success for All: </a:t>
            </a:r>
            <a:br>
              <a:rPr lang="en-NZ" dirty="0" smtClean="0"/>
            </a:br>
            <a:r>
              <a:rPr lang="en-NZ" sz="2700" i="1" dirty="0" smtClean="0"/>
              <a:t>Building an inclusive education system</a:t>
            </a:r>
            <a:r>
              <a:rPr lang="en-NZ" i="1" dirty="0" smtClean="0"/>
              <a:t/>
            </a:r>
            <a:br>
              <a:rPr lang="en-NZ" i="1" dirty="0" smtClean="0"/>
            </a:br>
            <a:endParaRPr lang="en-NZ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10</a:t>
            </a:fld>
            <a:endParaRPr lang="en-NZ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39" y="1634617"/>
            <a:ext cx="3772207" cy="463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9322" y="2695492"/>
            <a:ext cx="3339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Value everyone </a:t>
            </a:r>
          </a:p>
          <a:p>
            <a:endParaRPr lang="en-NZ" sz="2400" dirty="0" smtClean="0"/>
          </a:p>
          <a:p>
            <a:r>
              <a:rPr lang="en-NZ" sz="2400" dirty="0" smtClean="0"/>
              <a:t>Respect diversity</a:t>
            </a:r>
          </a:p>
          <a:p>
            <a:endParaRPr lang="en-NZ" sz="2400" dirty="0" smtClean="0"/>
          </a:p>
          <a:p>
            <a:r>
              <a:rPr lang="en-NZ" sz="2400" dirty="0" smtClean="0"/>
              <a:t>Equity for all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 Support Update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75" y="3676650"/>
            <a:ext cx="7924800" cy="2514600"/>
          </a:xfrm>
        </p:spPr>
        <p:txBody>
          <a:bodyPr>
            <a:normAutofit/>
          </a:bodyPr>
          <a:lstStyle/>
          <a:p>
            <a:endParaRPr lang="en-US" sz="6400" dirty="0" smtClean="0">
              <a:latin typeface="Calibri" pitchFamily="34" charset="0"/>
            </a:endParaRPr>
          </a:p>
          <a:p>
            <a:pPr fontAlgn="base"/>
            <a:endParaRPr lang="en-US" sz="9600" dirty="0" smtClean="0"/>
          </a:p>
          <a:p>
            <a:pPr fontAlgn="base"/>
            <a:endParaRPr lang="en-US" sz="9600" dirty="0" smtClean="0"/>
          </a:p>
          <a:p>
            <a:endParaRPr lang="en-US" sz="9600" dirty="0" smtClean="0"/>
          </a:p>
          <a:p>
            <a:pPr fontAlgn="base"/>
            <a:endParaRPr lang="en-US" dirty="0" smtClean="0"/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11</a:t>
            </a:fld>
            <a:endParaRPr lang="en-N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4048124"/>
            <a:ext cx="675104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475" y="1528763"/>
            <a:ext cx="2819400" cy="235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Learning Support Model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3780" y="1324303"/>
            <a:ext cx="8481848" cy="4981904"/>
          </a:xfrm>
        </p:spPr>
        <p:txBody>
          <a:bodyPr>
            <a:normAutofit fontScale="55000" lnSpcReduction="20000"/>
          </a:bodyPr>
          <a:lstStyle/>
          <a:p>
            <a:endParaRPr lang="en-US" sz="2600" b="1" dirty="0" smtClean="0"/>
          </a:p>
          <a:p>
            <a:r>
              <a:rPr lang="en-US" sz="2600" b="1" dirty="0" smtClean="0"/>
              <a:t>Collaborative practice:</a:t>
            </a:r>
          </a:p>
          <a:p>
            <a:r>
              <a:rPr lang="en-US" sz="2600" dirty="0" smtClean="0"/>
              <a:t>schools and early learning providers working together to better support children and young people. </a:t>
            </a:r>
          </a:p>
          <a:p>
            <a:endParaRPr lang="en-US" sz="2600" dirty="0" smtClean="0"/>
          </a:p>
          <a:p>
            <a:r>
              <a:rPr lang="en-US" sz="2600" b="1" dirty="0" smtClean="0"/>
              <a:t>Better Facilitation:</a:t>
            </a:r>
            <a:endParaRPr lang="en-US" sz="2600" dirty="0" smtClean="0"/>
          </a:p>
          <a:p>
            <a:r>
              <a:rPr lang="en-US" sz="2600" dirty="0" smtClean="0"/>
              <a:t>a facilitator within each Kāhui Ako to provide a point of contact and coordination for learning support</a:t>
            </a:r>
          </a:p>
          <a:p>
            <a:endParaRPr lang="en-US" sz="2600" dirty="0" smtClean="0"/>
          </a:p>
          <a:p>
            <a:r>
              <a:rPr lang="en-US" sz="2600" b="1" dirty="0" smtClean="0"/>
              <a:t>More Flexibility: </a:t>
            </a:r>
            <a:endParaRPr lang="en-US" sz="2600" dirty="0" smtClean="0"/>
          </a:p>
          <a:p>
            <a:r>
              <a:rPr lang="en-US" sz="2600" dirty="0" smtClean="0"/>
              <a:t>enabling specialists and decision makers to use their judgment about the supports required for a child or young person </a:t>
            </a:r>
          </a:p>
          <a:p>
            <a:endParaRPr lang="en-US" sz="2600" dirty="0" smtClean="0"/>
          </a:p>
          <a:p>
            <a:r>
              <a:rPr lang="en-US" sz="2600" b="1" dirty="0" smtClean="0"/>
              <a:t>A single point of contact:</a:t>
            </a:r>
          </a:p>
          <a:p>
            <a:r>
              <a:rPr lang="en-US" sz="2600" dirty="0" smtClean="0"/>
              <a:t>a key worker to be the primary point of contact for each child or young person receiving </a:t>
            </a:r>
            <a:r>
              <a:rPr lang="en-US" sz="2600" dirty="0" err="1" smtClean="0"/>
              <a:t>individualised</a:t>
            </a:r>
            <a:r>
              <a:rPr lang="en-US" sz="2600" dirty="0" smtClean="0"/>
              <a:t> learning supports</a:t>
            </a:r>
          </a:p>
          <a:p>
            <a:endParaRPr lang="en-US" sz="2600" dirty="0" smtClean="0"/>
          </a:p>
          <a:p>
            <a:r>
              <a:rPr lang="en-US" sz="2600" b="1" dirty="0" smtClean="0"/>
              <a:t>A move to one plan</a:t>
            </a:r>
          </a:p>
          <a:p>
            <a:r>
              <a:rPr lang="en-US" sz="2600" dirty="0" smtClean="0"/>
              <a:t>having one plan for each child or young person receiving </a:t>
            </a:r>
            <a:r>
              <a:rPr lang="en-US" sz="2600" dirty="0" err="1" smtClean="0"/>
              <a:t>individualised</a:t>
            </a:r>
            <a:r>
              <a:rPr lang="en-US" sz="2600" dirty="0" smtClean="0"/>
              <a:t> learning support services. 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907" y="333321"/>
            <a:ext cx="7021002" cy="1031874"/>
          </a:xfrm>
        </p:spPr>
        <p:txBody>
          <a:bodyPr>
            <a:normAutofit/>
          </a:bodyPr>
          <a:lstStyle/>
          <a:p>
            <a:r>
              <a:rPr lang="en-NZ" dirty="0" smtClean="0"/>
              <a:t>Resourcing Framework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13</a:t>
            </a:fld>
            <a:endParaRPr lang="en-NZ" dirty="0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grpSp>
        <p:nvGrpSpPr>
          <p:cNvPr id="2131" name="Group 83"/>
          <p:cNvGrpSpPr>
            <a:grpSpLocks noChangeAspect="1"/>
          </p:cNvGrpSpPr>
          <p:nvPr/>
        </p:nvGrpSpPr>
        <p:grpSpPr bwMode="auto">
          <a:xfrm>
            <a:off x="898498" y="1196671"/>
            <a:ext cx="6365875" cy="5095875"/>
            <a:chOff x="1714" y="1698"/>
            <a:chExt cx="10026" cy="8024"/>
          </a:xfrm>
        </p:grpSpPr>
        <p:sp>
          <p:nvSpPr>
            <p:cNvPr id="2179" name="AutoShape 131"/>
            <p:cNvSpPr>
              <a:spLocks noChangeAspect="1" noChangeArrowheads="1" noTextEdit="1"/>
            </p:cNvSpPr>
            <p:nvPr/>
          </p:nvSpPr>
          <p:spPr bwMode="auto">
            <a:xfrm>
              <a:off x="1714" y="1698"/>
              <a:ext cx="10026" cy="80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78" name="AutoShape 130"/>
            <p:cNvSpPr>
              <a:spLocks noChangeArrowheads="1"/>
            </p:cNvSpPr>
            <p:nvPr/>
          </p:nvSpPr>
          <p:spPr bwMode="auto">
            <a:xfrm>
              <a:off x="3390" y="1698"/>
              <a:ext cx="7396" cy="636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9AED7"/>
                </a:gs>
              </a:gsLst>
              <a:lin ang="5400000" scaled="1"/>
            </a:gradFill>
            <a:ln w="9525">
              <a:solidFill>
                <a:srgbClr val="A4C1E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77" name="Text Box 129"/>
            <p:cNvSpPr txBox="1">
              <a:spLocks noChangeArrowheads="1"/>
            </p:cNvSpPr>
            <p:nvPr/>
          </p:nvSpPr>
          <p:spPr bwMode="auto">
            <a:xfrm>
              <a:off x="6063" y="3281"/>
              <a:ext cx="1911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Ongoing Resourcing Scheme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Text Box 128"/>
            <p:cNvSpPr txBox="1">
              <a:spLocks noChangeArrowheads="1"/>
            </p:cNvSpPr>
            <p:nvPr/>
          </p:nvSpPr>
          <p:spPr bwMode="auto">
            <a:xfrm>
              <a:off x="7164" y="4505"/>
              <a:ext cx="1710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Severe Behaviour Initiative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Text Box 127"/>
            <p:cNvSpPr txBox="1">
              <a:spLocks noChangeArrowheads="1"/>
            </p:cNvSpPr>
            <p:nvPr/>
          </p:nvSpPr>
          <p:spPr bwMode="auto">
            <a:xfrm>
              <a:off x="5334" y="4505"/>
              <a:ext cx="1778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Speech Language Initiative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Text Box 126"/>
            <p:cNvSpPr txBox="1">
              <a:spLocks noChangeArrowheads="1"/>
            </p:cNvSpPr>
            <p:nvPr/>
          </p:nvSpPr>
          <p:spPr bwMode="auto">
            <a:xfrm>
              <a:off x="4703" y="5782"/>
              <a:ext cx="4761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Physical, Hearing, Vision &amp; Health Services*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Text Box 125"/>
            <p:cNvSpPr txBox="1">
              <a:spLocks noChangeArrowheads="1"/>
            </p:cNvSpPr>
            <p:nvPr/>
          </p:nvSpPr>
          <p:spPr bwMode="auto">
            <a:xfrm>
              <a:off x="4183" y="6750"/>
              <a:ext cx="584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Early Intervention 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Text Box 124"/>
            <p:cNvSpPr txBox="1">
              <a:spLocks noChangeArrowheads="1"/>
            </p:cNvSpPr>
            <p:nvPr/>
          </p:nvSpPr>
          <p:spPr bwMode="auto">
            <a:xfrm>
              <a:off x="3648" y="7202"/>
              <a:ext cx="1828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Te Aho o te Kura Pounamu (Te Kura)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Text Box 123"/>
            <p:cNvSpPr txBox="1">
              <a:spLocks noChangeArrowheads="1"/>
            </p:cNvSpPr>
            <p:nvPr/>
          </p:nvSpPr>
          <p:spPr bwMode="auto">
            <a:xfrm>
              <a:off x="5684" y="7202"/>
              <a:ext cx="126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School Transport Assistance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Text Box 122"/>
            <p:cNvSpPr txBox="1">
              <a:spLocks noChangeArrowheads="1"/>
            </p:cNvSpPr>
            <p:nvPr/>
          </p:nvSpPr>
          <p:spPr bwMode="auto">
            <a:xfrm>
              <a:off x="7112" y="7233"/>
              <a:ext cx="1612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Assistive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Technology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Text Box 121"/>
            <p:cNvSpPr txBox="1">
              <a:spLocks noChangeArrowheads="1"/>
            </p:cNvSpPr>
            <p:nvPr/>
          </p:nvSpPr>
          <p:spPr bwMode="auto">
            <a:xfrm>
              <a:off x="8799" y="7205"/>
              <a:ext cx="158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Property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Modifications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Text Box 120"/>
            <p:cNvSpPr txBox="1">
              <a:spLocks noChangeArrowheads="1"/>
            </p:cNvSpPr>
            <p:nvPr/>
          </p:nvSpPr>
          <p:spPr bwMode="auto">
            <a:xfrm>
              <a:off x="4380" y="6218"/>
              <a:ext cx="541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Special Education Grant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Line 119"/>
            <p:cNvSpPr>
              <a:spLocks noChangeShapeType="1"/>
            </p:cNvSpPr>
            <p:nvPr/>
          </p:nvSpPr>
          <p:spPr bwMode="auto">
            <a:xfrm flipH="1">
              <a:off x="1714" y="7203"/>
              <a:ext cx="8581" cy="1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66" name="Line 118"/>
            <p:cNvSpPr>
              <a:spLocks noChangeShapeType="1"/>
            </p:cNvSpPr>
            <p:nvPr/>
          </p:nvSpPr>
          <p:spPr bwMode="auto">
            <a:xfrm>
              <a:off x="5476" y="7203"/>
              <a:ext cx="1" cy="6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65" name="Line 117"/>
            <p:cNvSpPr>
              <a:spLocks noChangeShapeType="1"/>
            </p:cNvSpPr>
            <p:nvPr/>
          </p:nvSpPr>
          <p:spPr bwMode="auto">
            <a:xfrm>
              <a:off x="7070" y="7233"/>
              <a:ext cx="2" cy="6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64" name="Line 116"/>
            <p:cNvSpPr>
              <a:spLocks noChangeShapeType="1"/>
            </p:cNvSpPr>
            <p:nvPr/>
          </p:nvSpPr>
          <p:spPr bwMode="auto">
            <a:xfrm>
              <a:off x="8764" y="7233"/>
              <a:ext cx="1" cy="65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63" name="Line 115"/>
            <p:cNvSpPr>
              <a:spLocks noChangeShapeType="1"/>
            </p:cNvSpPr>
            <p:nvPr/>
          </p:nvSpPr>
          <p:spPr bwMode="auto">
            <a:xfrm>
              <a:off x="4703" y="5704"/>
              <a:ext cx="476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62" name="Text Box 114"/>
            <p:cNvSpPr txBox="1">
              <a:spLocks noChangeArrowheads="1"/>
            </p:cNvSpPr>
            <p:nvPr/>
          </p:nvSpPr>
          <p:spPr bwMode="auto">
            <a:xfrm>
              <a:off x="1749" y="4593"/>
              <a:ext cx="222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High special education needs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(3% of school-aged children)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Text Box 113"/>
            <p:cNvSpPr txBox="1">
              <a:spLocks noChangeArrowheads="1"/>
            </p:cNvSpPr>
            <p:nvPr/>
          </p:nvSpPr>
          <p:spPr bwMode="auto">
            <a:xfrm>
              <a:off x="1724" y="5930"/>
              <a:ext cx="240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Moderate to high special education needs (4-6% of school-aged children)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Text Box 112"/>
            <p:cNvSpPr txBox="1">
              <a:spLocks noChangeArrowheads="1"/>
            </p:cNvSpPr>
            <p:nvPr/>
          </p:nvSpPr>
          <p:spPr bwMode="auto">
            <a:xfrm>
              <a:off x="1724" y="6750"/>
              <a:ext cx="217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Early childhood resourcing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(5% of children 0-5 years)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Line 111"/>
            <p:cNvSpPr>
              <a:spLocks noChangeShapeType="1"/>
            </p:cNvSpPr>
            <p:nvPr/>
          </p:nvSpPr>
          <p:spPr bwMode="auto">
            <a:xfrm flipV="1">
              <a:off x="1717" y="5523"/>
              <a:ext cx="1" cy="1116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8" name="Line 110"/>
            <p:cNvSpPr>
              <a:spLocks noChangeShapeType="1"/>
            </p:cNvSpPr>
            <p:nvPr/>
          </p:nvSpPr>
          <p:spPr bwMode="auto">
            <a:xfrm flipV="1">
              <a:off x="1714" y="6750"/>
              <a:ext cx="1" cy="452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 flipV="1">
              <a:off x="1714" y="1860"/>
              <a:ext cx="1" cy="3257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1717" y="6639"/>
              <a:ext cx="8308" cy="1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4380" y="6217"/>
              <a:ext cx="537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4" name="Text Box 106"/>
            <p:cNvSpPr txBox="1">
              <a:spLocks noChangeArrowheads="1"/>
            </p:cNvSpPr>
            <p:nvPr/>
          </p:nvSpPr>
          <p:spPr bwMode="auto">
            <a:xfrm>
              <a:off x="5684" y="3861"/>
              <a:ext cx="28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Residential Special Schools &amp; Intensive Wraparound Service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Text Box 105"/>
            <p:cNvSpPr txBox="1">
              <a:spLocks noChangeArrowheads="1"/>
            </p:cNvSpPr>
            <p:nvPr/>
          </p:nvSpPr>
          <p:spPr bwMode="auto">
            <a:xfrm>
              <a:off x="5038" y="5143"/>
              <a:ext cx="4106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Resource Teachers: Learning and Behaviour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Text Box 104"/>
            <p:cNvSpPr txBox="1">
              <a:spLocks noChangeArrowheads="1"/>
            </p:cNvSpPr>
            <p:nvPr/>
          </p:nvSpPr>
          <p:spPr bwMode="auto">
            <a:xfrm>
              <a:off x="6199" y="2398"/>
              <a:ext cx="1775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School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High Health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Needs Funding**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>
              <a:off x="5814" y="3860"/>
              <a:ext cx="253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6199" y="3222"/>
              <a:ext cx="177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7070" y="4620"/>
              <a:ext cx="2" cy="52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V="1">
              <a:off x="5476" y="4403"/>
              <a:ext cx="3193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1714" y="5117"/>
              <a:ext cx="7430" cy="26"/>
            </a:xfrm>
            <a:prstGeom prst="line">
              <a:avLst/>
            </a:prstGeom>
            <a:noFill/>
            <a:ln w="1587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46" name="Text Box 98"/>
            <p:cNvSpPr txBox="1">
              <a:spLocks noChangeArrowheads="1"/>
            </p:cNvSpPr>
            <p:nvPr/>
          </p:nvSpPr>
          <p:spPr bwMode="auto">
            <a:xfrm>
              <a:off x="3117" y="8235"/>
              <a:ext cx="4293" cy="345"/>
            </a:xfrm>
            <a:prstGeom prst="rect">
              <a:avLst/>
            </a:prstGeom>
            <a:solidFill>
              <a:srgbClr val="F8A66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SUCCESS FOR ALL: EVERY SCHOOL, EVERY CHILD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Text Box 97"/>
            <p:cNvSpPr txBox="1">
              <a:spLocks noChangeArrowheads="1"/>
            </p:cNvSpPr>
            <p:nvPr/>
          </p:nvSpPr>
          <p:spPr bwMode="auto">
            <a:xfrm>
              <a:off x="7738" y="2576"/>
              <a:ext cx="140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Text Box 96"/>
            <p:cNvSpPr txBox="1">
              <a:spLocks noChangeArrowheads="1"/>
            </p:cNvSpPr>
            <p:nvPr/>
          </p:nvSpPr>
          <p:spPr bwMode="auto">
            <a:xfrm>
              <a:off x="8514" y="3861"/>
              <a:ext cx="16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Text Box 95"/>
            <p:cNvSpPr txBox="1">
              <a:spLocks noChangeArrowheads="1"/>
            </p:cNvSpPr>
            <p:nvPr/>
          </p:nvSpPr>
          <p:spPr bwMode="auto">
            <a:xfrm>
              <a:off x="4183" y="4505"/>
              <a:ext cx="16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Text Box 94"/>
            <p:cNvSpPr txBox="1">
              <a:spLocks noChangeArrowheads="1"/>
            </p:cNvSpPr>
            <p:nvPr/>
          </p:nvSpPr>
          <p:spPr bwMode="auto">
            <a:xfrm>
              <a:off x="8874" y="4534"/>
              <a:ext cx="16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Text Box 93"/>
            <p:cNvSpPr txBox="1">
              <a:spLocks noChangeArrowheads="1"/>
            </p:cNvSpPr>
            <p:nvPr/>
          </p:nvSpPr>
          <p:spPr bwMode="auto">
            <a:xfrm>
              <a:off x="9316" y="5158"/>
              <a:ext cx="133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Text Box 92"/>
            <p:cNvSpPr txBox="1">
              <a:spLocks noChangeArrowheads="1"/>
            </p:cNvSpPr>
            <p:nvPr/>
          </p:nvSpPr>
          <p:spPr bwMode="auto">
            <a:xfrm>
              <a:off x="9605" y="5705"/>
              <a:ext cx="1421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Text Box 91"/>
            <p:cNvSpPr txBox="1">
              <a:spLocks noChangeArrowheads="1"/>
            </p:cNvSpPr>
            <p:nvPr/>
          </p:nvSpPr>
          <p:spPr bwMode="auto">
            <a:xfrm>
              <a:off x="9981" y="6218"/>
              <a:ext cx="11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Text Box 90"/>
            <p:cNvSpPr txBox="1">
              <a:spLocks noChangeArrowheads="1"/>
            </p:cNvSpPr>
            <p:nvPr/>
          </p:nvSpPr>
          <p:spPr bwMode="auto">
            <a:xfrm>
              <a:off x="5814" y="7818"/>
              <a:ext cx="979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Text Box 89"/>
            <p:cNvSpPr txBox="1">
              <a:spLocks noChangeArrowheads="1"/>
            </p:cNvSpPr>
            <p:nvPr/>
          </p:nvSpPr>
          <p:spPr bwMode="auto">
            <a:xfrm>
              <a:off x="7535" y="7818"/>
              <a:ext cx="979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Text Box 88"/>
            <p:cNvSpPr txBox="1">
              <a:spLocks noChangeArrowheads="1"/>
            </p:cNvSpPr>
            <p:nvPr/>
          </p:nvSpPr>
          <p:spPr bwMode="auto">
            <a:xfrm>
              <a:off x="7535" y="8235"/>
              <a:ext cx="3491" cy="345"/>
            </a:xfrm>
            <a:prstGeom prst="rect">
              <a:avLst/>
            </a:prstGeom>
            <a:solidFill>
              <a:srgbClr val="F8A66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POSITIVE BEHAVIOUR FOR LEARNING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Text Box 87"/>
            <p:cNvSpPr txBox="1">
              <a:spLocks noChangeArrowheads="1"/>
            </p:cNvSpPr>
            <p:nvPr/>
          </p:nvSpPr>
          <p:spPr bwMode="auto">
            <a:xfrm>
              <a:off x="9144" y="8568"/>
              <a:ext cx="979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Text Box 86"/>
            <p:cNvSpPr txBox="1">
              <a:spLocks noChangeArrowheads="1"/>
            </p:cNvSpPr>
            <p:nvPr/>
          </p:nvSpPr>
          <p:spPr bwMode="auto">
            <a:xfrm>
              <a:off x="9316" y="7818"/>
              <a:ext cx="979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Text Box 85"/>
            <p:cNvSpPr txBox="1">
              <a:spLocks noChangeArrowheads="1"/>
            </p:cNvSpPr>
            <p:nvPr/>
          </p:nvSpPr>
          <p:spPr bwMode="auto">
            <a:xfrm>
              <a:off x="3077" y="8848"/>
              <a:ext cx="7218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4747" rIns="36000" bIns="347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*Includes schools for students with vision and hearing, behavioural, or cognitive impairments.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**School High Health Needs funding provides teacher’s aides support for students with high health needs.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Text Box 84"/>
            <p:cNvSpPr txBox="1">
              <a:spLocks noChangeArrowheads="1"/>
            </p:cNvSpPr>
            <p:nvPr/>
          </p:nvSpPr>
          <p:spPr bwMode="auto">
            <a:xfrm>
              <a:off x="10123" y="6750"/>
              <a:ext cx="145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Inclusive Education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14</a:t>
            </a:fld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1504950"/>
            <a:ext cx="8096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Inclusive education is where all children and young people are engaged and achieve through </a:t>
            </a:r>
            <a:r>
              <a:rPr lang="en-US" i="1" dirty="0" smtClean="0"/>
              <a:t>being present</a:t>
            </a:r>
            <a:r>
              <a:rPr lang="en-US" dirty="0" smtClean="0"/>
              <a:t>, </a:t>
            </a:r>
            <a:r>
              <a:rPr lang="en-US" i="1" dirty="0" smtClean="0"/>
              <a:t>participating, learning </a:t>
            </a:r>
            <a:r>
              <a:rPr lang="en-US" dirty="0" smtClean="0"/>
              <a:t>and</a:t>
            </a:r>
            <a:r>
              <a:rPr lang="en-US" i="1" dirty="0" smtClean="0"/>
              <a:t> belonging</a:t>
            </a:r>
            <a:r>
              <a:rPr lang="en-US" dirty="0" smtClean="0"/>
              <a:t>.</a:t>
            </a:r>
            <a:endParaRPr lang="en-NZ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0076" y="2457449"/>
            <a:ext cx="4476750" cy="3721099"/>
          </a:xfrm>
        </p:spPr>
        <p:txBody>
          <a:bodyPr/>
          <a:lstStyle/>
          <a:p>
            <a:r>
              <a:rPr lang="en-US" sz="1600" b="1" dirty="0" smtClean="0"/>
              <a:t>Inclusive schools: 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have ethical standards and leadership that build the culture of an inclusive school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have well-</a:t>
            </a:r>
            <a:r>
              <a:rPr lang="en-US" sz="1600" dirty="0" err="1" smtClean="0"/>
              <a:t>organised</a:t>
            </a:r>
            <a:r>
              <a:rPr lang="en-US" sz="1600" dirty="0" smtClean="0"/>
              <a:t> systems, effective teamwork and constructive relationships that identify and support the inclusion of all students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use innovative and flexible practices that respond to the needs of all students.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http://inclusive.tki.org.nz/</a:t>
            </a:r>
            <a:endParaRPr lang="en-US" sz="1600" dirty="0" smtClean="0"/>
          </a:p>
          <a:p>
            <a:endParaRPr lang="en-US" sz="1600" dirty="0" smtClean="0"/>
          </a:p>
          <a:p>
            <a:endParaRPr lang="en-NZ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3653606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Inclusive Education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15</a:t>
            </a:fld>
            <a:endParaRPr lang="en-NZ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669" y="2473160"/>
            <a:ext cx="3831324" cy="242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6855" y="5102803"/>
            <a:ext cx="3484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 smtClean="0"/>
              <a:t>https://vimeo.com/album/2950799/video/220717678</a:t>
            </a:r>
            <a:endParaRPr lang="en-NZ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1504950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Inclusive education is where all children and young people are engaged and achieve through </a:t>
            </a:r>
            <a:r>
              <a:rPr lang="en-US" i="1" dirty="0" smtClean="0"/>
              <a:t>being present</a:t>
            </a:r>
            <a:r>
              <a:rPr lang="en-US" dirty="0" smtClean="0"/>
              <a:t>, </a:t>
            </a:r>
            <a:r>
              <a:rPr lang="en-US" i="1" dirty="0" smtClean="0"/>
              <a:t>participating, learning </a:t>
            </a:r>
            <a:r>
              <a:rPr lang="en-US" dirty="0" smtClean="0"/>
              <a:t>and</a:t>
            </a:r>
            <a:r>
              <a:rPr lang="en-US" i="1" dirty="0" smtClean="0"/>
              <a:t> belonging</a:t>
            </a:r>
            <a:r>
              <a:rPr lang="en-US" dirty="0" smtClean="0"/>
              <a:t>.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455229" y="2770132"/>
            <a:ext cx="4238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Universal Design for Learning (UDL)    </a:t>
            </a:r>
          </a:p>
          <a:p>
            <a:r>
              <a:rPr lang="en-US" sz="1600" dirty="0" smtClean="0"/>
              <a:t>-research-based </a:t>
            </a:r>
          </a:p>
          <a:p>
            <a:r>
              <a:rPr lang="en-US" sz="1600" dirty="0" smtClean="0"/>
              <a:t>-design more flexible learning environments</a:t>
            </a:r>
            <a:endParaRPr lang="en-NZ" sz="1600" dirty="0" smtClean="0"/>
          </a:p>
          <a:p>
            <a:r>
              <a:rPr lang="en-NZ" sz="1600" dirty="0" smtClean="0"/>
              <a:t>-everyone is learning and achieving</a:t>
            </a:r>
          </a:p>
          <a:p>
            <a:r>
              <a:rPr lang="en-NZ" sz="1600" dirty="0" smtClean="0"/>
              <a:t>-diversity is a strength</a:t>
            </a:r>
            <a:endParaRPr lang="en-US" sz="1600" dirty="0" smtClean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37" y="4257948"/>
            <a:ext cx="4219891" cy="187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Positive Behaviour for Learning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Encourage positive behaviour</a:t>
            </a:r>
          </a:p>
          <a:p>
            <a:endParaRPr lang="en-NZ" dirty="0" smtClean="0"/>
          </a:p>
          <a:p>
            <a:r>
              <a:rPr lang="en-NZ" dirty="0" smtClean="0"/>
              <a:t>Strengthen relationships</a:t>
            </a:r>
          </a:p>
          <a:p>
            <a:endParaRPr lang="en-NZ" dirty="0" smtClean="0"/>
          </a:p>
          <a:p>
            <a:r>
              <a:rPr lang="en-NZ" dirty="0" smtClean="0"/>
              <a:t>Increase student wellbeing</a:t>
            </a:r>
          </a:p>
          <a:p>
            <a:endParaRPr lang="en-NZ" dirty="0" smtClean="0"/>
          </a:p>
          <a:p>
            <a:r>
              <a:rPr lang="en-NZ" dirty="0" smtClean="0"/>
              <a:t>Creating caring and inclusive learning environments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16</a:t>
            </a:fld>
            <a:endParaRPr lang="en-NZ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3993" b="39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375" y="365127"/>
            <a:ext cx="8086725" cy="1031874"/>
          </a:xfrm>
        </p:spPr>
        <p:txBody>
          <a:bodyPr>
            <a:normAutofit/>
          </a:bodyPr>
          <a:lstStyle/>
          <a:p>
            <a:r>
              <a:rPr lang="en-NZ" sz="2800" dirty="0" smtClean="0"/>
              <a:t>Resource Teachers: Learning and Behaviour</a:t>
            </a:r>
            <a:endParaRPr lang="en-NZ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17</a:t>
            </a:fld>
            <a:endParaRPr lang="en-NZ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1" y="4107793"/>
            <a:ext cx="5952796" cy="12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349" y="1514474"/>
            <a:ext cx="6572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Resource Teachers: Learning and </a:t>
            </a:r>
            <a:r>
              <a:rPr lang="en-US" i="1" dirty="0" err="1" smtClean="0"/>
              <a:t>Behaviour</a:t>
            </a:r>
            <a:r>
              <a:rPr lang="en-US" i="1" dirty="0" smtClean="0"/>
              <a:t> (RTLB):</a:t>
            </a:r>
          </a:p>
          <a:p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fully-registered specialist teachers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the specialist training and skills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with teachers and schools to identify and respond to barriers to learning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build teacher and school inclusive practice capability</a:t>
            </a:r>
            <a:endParaRPr lang="en-NZ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813" y="1409699"/>
            <a:ext cx="141799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14239649036_266c380ac2_o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0" y="1697966"/>
            <a:ext cx="2825088" cy="39694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Support Services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050" y="1268061"/>
            <a:ext cx="5331650" cy="4940135"/>
          </a:xfrm>
        </p:spPr>
        <p:txBody>
          <a:bodyPr>
            <a:noAutofit/>
          </a:bodyPr>
          <a:lstStyle/>
          <a:p>
            <a:pPr marL="268288" indent="-268288" fontAlgn="base"/>
            <a:r>
              <a:rPr lang="en-US" sz="1600" b="1" dirty="0" smtClean="0"/>
              <a:t>Communication: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Speech Language Therapists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5 to 8 years of age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Difficulty with talking and communicating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268288" indent="-268288" fontAlgn="base">
              <a:spcBef>
                <a:spcPts val="0"/>
              </a:spcBef>
            </a:pPr>
            <a:r>
              <a:rPr lang="en-US" sz="1600" b="1" dirty="0" err="1" smtClean="0"/>
              <a:t>Behaviour</a:t>
            </a:r>
            <a:r>
              <a:rPr lang="en-US" sz="1600" b="1" dirty="0" smtClean="0"/>
              <a:t>: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Educational Psychologists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5 to 14 years of age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Affects relationships, learning and safety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268288" indent="-268288" fontAlgn="base">
              <a:spcBef>
                <a:spcPts val="0"/>
              </a:spcBef>
            </a:pPr>
            <a:r>
              <a:rPr lang="en-US" sz="1600" b="1" dirty="0" smtClean="0"/>
              <a:t>Early Intervention: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Advisors on Deaf Children, Early Intervention Teachers, Psychologists, Speech Language Therapists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Birth to 5 years old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Concerns with development, disability,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and/or communication</a:t>
            </a:r>
          </a:p>
          <a:p>
            <a:pPr marL="268288" indent="-268288" fontAlgn="base">
              <a:spcBef>
                <a:spcPts val="0"/>
              </a:spcBef>
            </a:pPr>
            <a:endParaRPr lang="en-US" sz="1600" dirty="0" smtClean="0"/>
          </a:p>
          <a:p>
            <a:pPr marL="268288" indent="-268288" fontAlgn="base">
              <a:spcBef>
                <a:spcPts val="0"/>
              </a:spcBef>
            </a:pPr>
            <a:r>
              <a:rPr lang="en-US" sz="1600" b="1" dirty="0" smtClean="0"/>
              <a:t>Physical disability: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Occupational Therapists and Physiotherapists</a:t>
            </a:r>
          </a:p>
          <a:p>
            <a:pPr marL="268288" indent="-268288" fontAlgn="base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Challenges fine motor skills and mobility to fully participate in learning </a:t>
            </a:r>
            <a:r>
              <a:rPr lang="en-US" sz="1600" dirty="0" err="1" smtClean="0"/>
              <a:t>programmes</a:t>
            </a:r>
            <a:r>
              <a:rPr lang="en-US" sz="1600" dirty="0" smtClean="0"/>
              <a:t> and everyday tasks</a:t>
            </a:r>
          </a:p>
          <a:p>
            <a:pPr marL="268288" indent="-268288" fontAlgn="base">
              <a:spcBef>
                <a:spcPts val="0"/>
              </a:spcBef>
            </a:pPr>
            <a:endParaRPr lang="en-US" sz="1800" dirty="0" smtClean="0"/>
          </a:p>
          <a:p>
            <a:pPr marL="268288" indent="-268288" fontAlgn="base">
              <a:spcBef>
                <a:spcPts val="0"/>
              </a:spcBef>
            </a:pPr>
            <a:endParaRPr lang="en-US" sz="1700" dirty="0" smtClean="0"/>
          </a:p>
          <a:p>
            <a:pPr marL="268288" indent="-268288" fontAlgn="base"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18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Ongoing Resourcing Scheme (ORS)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19</a:t>
            </a:fld>
            <a:endParaRPr lang="en-NZ" dirty="0"/>
          </a:p>
        </p:txBody>
      </p:sp>
      <p:sp>
        <p:nvSpPr>
          <p:cNvPr id="104" name="TextBox 103"/>
          <p:cNvSpPr txBox="1"/>
          <p:nvPr/>
        </p:nvSpPr>
        <p:spPr>
          <a:xfrm>
            <a:off x="730469" y="1479003"/>
            <a:ext cx="76771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/>
              <a:t>ORS: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Provides support to schools for students with the very highest need for learning support</a:t>
            </a:r>
          </a:p>
          <a:p>
            <a:pPr>
              <a:buFont typeface="Arial" pitchFamily="34" charset="0"/>
              <a:buChar char="•"/>
            </a:pPr>
            <a:r>
              <a:rPr lang="en-NZ" sz="1600" dirty="0" smtClean="0"/>
              <a:t>1% of the total schooling population</a:t>
            </a:r>
          </a:p>
          <a:p>
            <a:pPr fontAlgn="base">
              <a:buFont typeface="Arial" pitchFamily="34" charset="0"/>
              <a:buChar char="•"/>
            </a:pPr>
            <a:r>
              <a:rPr lang="en-NZ" sz="1600" dirty="0" smtClean="0"/>
              <a:t>High or very high  needs in any of the areas of </a:t>
            </a:r>
            <a:r>
              <a:rPr lang="en-US" sz="1600" dirty="0" smtClean="0"/>
              <a:t>learning, hearing, vision, physical, language use and social communication</a:t>
            </a:r>
          </a:p>
          <a:p>
            <a:pPr fontAlgn="base"/>
            <a:endParaRPr lang="en-US" sz="1600" dirty="0" smtClean="0"/>
          </a:p>
          <a:p>
            <a:pPr fontAlgn="base"/>
            <a:r>
              <a:rPr lang="en-US" sz="1600" b="1" dirty="0" smtClean="0"/>
              <a:t>Services and support include: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1600" dirty="0" smtClean="0"/>
              <a:t>specialists such as speech-language therapists, psychologists, occupational therapists, physiotherapists, advisers on deaf children, special education advisors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1600" dirty="0" smtClean="0"/>
              <a:t>additional or specialist teachers who work directly with students and prepare resources for them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1600" dirty="0" smtClean="0"/>
              <a:t>teacher aides to support teachers to include students in class </a:t>
            </a:r>
            <a:r>
              <a:rPr lang="en-US" sz="1600" dirty="0" err="1" smtClean="0"/>
              <a:t>programmes</a:t>
            </a:r>
            <a:r>
              <a:rPr lang="en-US" sz="1600" dirty="0" smtClean="0"/>
              <a:t> and activities</a:t>
            </a:r>
          </a:p>
          <a:p>
            <a:pPr fontAlgn="base">
              <a:buFont typeface="Arial" pitchFamily="34" charset="0"/>
              <a:buChar char="•"/>
            </a:pPr>
            <a:endParaRPr lang="en-US" sz="1600" dirty="0" smtClean="0"/>
          </a:p>
          <a:p>
            <a:pPr fontAlgn="base">
              <a:buFont typeface="Arial" pitchFamily="34" charset="0"/>
              <a:buChar char="•"/>
            </a:pPr>
            <a:r>
              <a:rPr lang="en-US" sz="1600" dirty="0" smtClean="0"/>
              <a:t>Transition guidelines for supporting young people out of school </a:t>
            </a:r>
            <a:r>
              <a:rPr lang="en-US" sz="1600" dirty="0" smtClean="0">
                <a:hlinkClick r:id="rId3"/>
              </a:rPr>
              <a:t>https://</a:t>
            </a:r>
            <a:r>
              <a:rPr lang="en-US" sz="1600" smtClean="0">
                <a:hlinkClick r:id="rId3"/>
              </a:rPr>
              <a:t>education.govt.nz/school/student-support/special-education/national-transition-guidelines-for-students-with-special-education-needs/</a:t>
            </a:r>
            <a:endParaRPr lang="en-US" sz="1600" smtClean="0"/>
          </a:p>
          <a:p>
            <a:pPr fontAlgn="base">
              <a:buFont typeface="Arial" pitchFamily="34" charset="0"/>
              <a:buChar char="•"/>
            </a:pPr>
            <a:endParaRPr lang="en-US" sz="1600" dirty="0" smtClean="0"/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>
              <a:buFont typeface="Arial" pitchFamily="34" charset="0"/>
              <a:buChar char="•"/>
            </a:pPr>
            <a:endParaRPr lang="en-US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573" y="2266050"/>
            <a:ext cx="1513577" cy="620026"/>
          </a:xfrm>
        </p:spPr>
        <p:txBody>
          <a:bodyPr>
            <a:noAutofit/>
          </a:bodyPr>
          <a:lstStyle/>
          <a:p>
            <a:pPr marL="457200" indent="-457200"/>
            <a:r>
              <a:rPr lang="en-NZ" dirty="0" smtClean="0"/>
              <a:t>Agenda: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6286501" y="2466886"/>
            <a:ext cx="2714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 smtClean="0"/>
              <a:t>Introductions and Welcomes</a:t>
            </a:r>
          </a:p>
          <a:p>
            <a:pPr marL="457200" indent="-457200">
              <a:buFont typeface="+mj-lt"/>
              <a:buAutoNum type="arabicPeriod"/>
            </a:pPr>
            <a:endParaRPr lang="en-NZ" dirty="0" smtClean="0"/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The New Zealand Education Context</a:t>
            </a:r>
          </a:p>
          <a:p>
            <a:pPr marL="457200" indent="-457200">
              <a:buFont typeface="+mj-lt"/>
              <a:buAutoNum type="arabicPeriod"/>
            </a:pPr>
            <a:endParaRPr lang="en-NZ" dirty="0" smtClean="0"/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System Policies and Strategies</a:t>
            </a:r>
          </a:p>
          <a:p>
            <a:pPr marL="457200" indent="-457200">
              <a:buFont typeface="+mj-lt"/>
              <a:buAutoNum type="arabicPeriod"/>
            </a:pPr>
            <a:endParaRPr lang="en-NZ" dirty="0" smtClean="0"/>
          </a:p>
          <a:p>
            <a:pPr marL="457200" indent="-457200">
              <a:buFont typeface="+mj-lt"/>
              <a:buAutoNum type="arabicPeriod"/>
            </a:pPr>
            <a:r>
              <a:rPr lang="en-NZ" dirty="0" smtClean="0"/>
              <a:t>Learning Support Services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Specialists Roles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Speech Language Therapists</a:t>
            </a:r>
          </a:p>
          <a:p>
            <a:r>
              <a:rPr lang="en-NZ" dirty="0" smtClean="0"/>
              <a:t>Occupational Therapists</a:t>
            </a:r>
          </a:p>
          <a:p>
            <a:r>
              <a:rPr lang="en-NZ" dirty="0" smtClean="0"/>
              <a:t>Physiotherapists</a:t>
            </a:r>
          </a:p>
          <a:p>
            <a:r>
              <a:rPr lang="en-NZ" dirty="0" smtClean="0"/>
              <a:t>Special Education Advisors</a:t>
            </a:r>
          </a:p>
          <a:p>
            <a:r>
              <a:rPr lang="en-NZ" dirty="0" smtClean="0"/>
              <a:t>Early Intervention Teachers</a:t>
            </a:r>
          </a:p>
          <a:p>
            <a:r>
              <a:rPr lang="en-NZ" dirty="0" smtClean="0"/>
              <a:t>Educational Psychologists</a:t>
            </a:r>
          </a:p>
          <a:p>
            <a:r>
              <a:rPr lang="en-NZ" dirty="0" err="1" smtClean="0"/>
              <a:t>Kaitakawaenga</a:t>
            </a:r>
            <a:endParaRPr lang="en-NZ" dirty="0" smtClean="0"/>
          </a:p>
          <a:p>
            <a:r>
              <a:rPr lang="en-NZ" dirty="0" smtClean="0"/>
              <a:t>Education Support Workers</a:t>
            </a:r>
          </a:p>
          <a:p>
            <a:r>
              <a:rPr lang="en-NZ" dirty="0" smtClean="0"/>
              <a:t>Advisors of Deaf Children</a:t>
            </a:r>
          </a:p>
          <a:p>
            <a:r>
              <a:rPr lang="en-NZ" dirty="0" smtClean="0"/>
              <a:t>Resource Teachers Vision</a:t>
            </a:r>
          </a:p>
          <a:p>
            <a:r>
              <a:rPr lang="en-NZ" dirty="0" smtClean="0"/>
              <a:t>Resource Teachers Deaf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20</a:t>
            </a:fld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4543" r="4543"/>
          <a:stretch>
            <a:fillRect/>
          </a:stretch>
        </p:blipFill>
        <p:spPr bwMode="auto">
          <a:xfrm rot="887134">
            <a:off x="4586453" y="1312260"/>
            <a:ext cx="1523640" cy="20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6612">
            <a:off x="6789355" y="1620234"/>
            <a:ext cx="1602461" cy="197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0114">
            <a:off x="6828602" y="4059132"/>
            <a:ext cx="1611925" cy="19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8429">
            <a:off x="4522075" y="3882423"/>
            <a:ext cx="1656119" cy="202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663" y="664672"/>
            <a:ext cx="6807320" cy="103187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Equity is when every child and young person has what they need to succeed.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21</a:t>
            </a:fld>
            <a:endParaRPr lang="en-NZ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69" y="2316245"/>
            <a:ext cx="7217952" cy="34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10301" cy="1031874"/>
          </a:xfrm>
        </p:spPr>
        <p:txBody>
          <a:bodyPr/>
          <a:lstStyle/>
          <a:p>
            <a:r>
              <a:rPr lang="en-NZ" dirty="0" smtClean="0"/>
              <a:t>Whakatauki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3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NZ" dirty="0" smtClean="0"/>
          </a:p>
          <a:p>
            <a:pPr algn="ctr">
              <a:buNone/>
            </a:pPr>
            <a:r>
              <a:rPr lang="en-NZ" sz="3600" i="1" dirty="0" smtClean="0"/>
              <a:t>Mā te huruhuru te manu karere</a:t>
            </a:r>
          </a:p>
          <a:p>
            <a:pPr algn="ctr">
              <a:buNone/>
            </a:pPr>
            <a:r>
              <a:rPr lang="en-NZ" sz="3600" i="1" dirty="0" smtClean="0"/>
              <a:t>With feathers a bird flies</a:t>
            </a:r>
          </a:p>
          <a:p>
            <a:pPr algn="ctr">
              <a:buNone/>
            </a:pPr>
            <a:endParaRPr lang="en-NZ" sz="3600" i="1" dirty="0" smtClean="0"/>
          </a:p>
          <a:p>
            <a:pPr algn="ctr">
              <a:buNone/>
            </a:pPr>
            <a:endParaRPr lang="en-NZ" sz="2800" i="1" dirty="0" smtClean="0"/>
          </a:p>
        </p:txBody>
      </p:sp>
      <p:pic>
        <p:nvPicPr>
          <p:cNvPr id="28674" name="Picture 2" descr="Image result for gee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934" y="3858610"/>
            <a:ext cx="4101114" cy="2135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10301" cy="1031874"/>
          </a:xfrm>
        </p:spPr>
        <p:txBody>
          <a:bodyPr/>
          <a:lstStyle/>
          <a:p>
            <a:r>
              <a:rPr lang="en-NZ" dirty="0" smtClean="0"/>
              <a:t>Education Act 1989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/>
              <a:pPr algn="l"/>
              <a:t>4</a:t>
            </a:fld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9977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Education Regions in NZ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318162"/>
            <a:ext cx="3444586" cy="4917538"/>
          </a:xfrm>
        </p:spPr>
        <p:txBody>
          <a:bodyPr>
            <a:noAutofit/>
          </a:bodyPr>
          <a:lstStyle/>
          <a:p>
            <a:r>
              <a:rPr lang="en-NZ" sz="1800" b="1" dirty="0" smtClean="0"/>
              <a:t>North Island: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Tai Tokerau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Auckland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Waikato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Bay of Plenty, Waiariki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err="1" smtClean="0"/>
              <a:t>Hawkes</a:t>
            </a:r>
            <a:r>
              <a:rPr lang="en-NZ" sz="1400" dirty="0" smtClean="0"/>
              <a:t> Bay, </a:t>
            </a:r>
            <a:r>
              <a:rPr lang="en-NZ" sz="1400" dirty="0" err="1" smtClean="0"/>
              <a:t>Tairāwhiti</a:t>
            </a:r>
            <a:endParaRPr lang="en-NZ" sz="1400" dirty="0" smtClean="0"/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Taranaki, Whanganui, Manawatu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Wellington</a:t>
            </a:r>
          </a:p>
          <a:p>
            <a:pPr>
              <a:buFont typeface="Arial" pitchFamily="34" charset="0"/>
              <a:buChar char="•"/>
            </a:pPr>
            <a:endParaRPr lang="en-NZ" sz="1800" dirty="0" smtClean="0"/>
          </a:p>
          <a:p>
            <a:r>
              <a:rPr lang="en-NZ" sz="1800" b="1" dirty="0" smtClean="0"/>
              <a:t>South Island: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Wellington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Nelson, </a:t>
            </a:r>
            <a:r>
              <a:rPr lang="en-NZ" sz="1400" dirty="0" err="1" smtClean="0"/>
              <a:t>Malborough</a:t>
            </a:r>
            <a:r>
              <a:rPr lang="en-NZ" sz="1400" dirty="0" smtClean="0"/>
              <a:t>, West coast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Canterbury</a:t>
            </a:r>
          </a:p>
          <a:p>
            <a:pPr>
              <a:buFont typeface="Arial" pitchFamily="34" charset="0"/>
              <a:buChar char="•"/>
            </a:pPr>
            <a:r>
              <a:rPr lang="en-NZ" sz="1400" dirty="0" smtClean="0"/>
              <a:t>Otago, Southland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5</a:t>
            </a:fld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3320" b="3320"/>
          <a:stretch>
            <a:fillRect/>
          </a:stretch>
        </p:blipFill>
        <p:spPr bwMode="auto">
          <a:xfrm>
            <a:off x="4157789" y="1318161"/>
            <a:ext cx="4261816" cy="49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51960" y="1387432"/>
            <a:ext cx="137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Schools: 1,886</a:t>
            </a:r>
          </a:p>
          <a:p>
            <a:r>
              <a:rPr lang="en-NZ" sz="1000" b="1" dirty="0" smtClean="0"/>
              <a:t>ECE Centres: 3,585</a:t>
            </a:r>
            <a:endParaRPr lang="en-NZ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8712" y="5470566"/>
            <a:ext cx="127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dirty="0" smtClean="0"/>
              <a:t>Schools: 649</a:t>
            </a:r>
          </a:p>
          <a:p>
            <a:r>
              <a:rPr lang="en-NZ" sz="1000" b="1" dirty="0" smtClean="0"/>
              <a:t>ECE Centres: 904</a:t>
            </a:r>
            <a:endParaRPr lang="en-NZ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475" y="365127"/>
            <a:ext cx="7064495" cy="1031874"/>
          </a:xfrm>
        </p:spPr>
        <p:txBody>
          <a:bodyPr>
            <a:normAutofit/>
          </a:bodyPr>
          <a:lstStyle/>
          <a:p>
            <a:r>
              <a:rPr lang="en-NZ" sz="2800" dirty="0" smtClean="0"/>
              <a:t>Communities of Learning | Kāhui Ako</a:t>
            </a:r>
            <a:endParaRPr lang="en-NZ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6</a:t>
            </a:fld>
            <a:endParaRPr lang="en-NZ" dirty="0"/>
          </a:p>
        </p:txBody>
      </p:sp>
      <p:pic>
        <p:nvPicPr>
          <p:cNvPr id="3076" name="Picture 4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2558" b="255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9" y="3619271"/>
            <a:ext cx="3319462" cy="25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7224" y="1619250"/>
            <a:ext cx="4391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/>
              <a:t>Groups of education and training providers that form around children and young people's learning pathways, and work together to help them achieve their full potential.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Curricula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6" name="Content Placeholder 5" descr="Image result for new zealand curriculu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440338">
            <a:off x="3620920" y="1907849"/>
            <a:ext cx="2032022" cy="30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 descr="Image result for Te whariki"/>
          <p:cNvPicPr>
            <a:picLocks noGrp="1"/>
          </p:cNvPicPr>
          <p:nvPr>
            <p:ph type="pic" sz="quarter" idx="13"/>
          </p:nvPr>
        </p:nvPicPr>
        <p:blipFill>
          <a:blip r:embed="rId4" cstate="print"/>
          <a:srcRect t="1954" b="1954"/>
          <a:stretch>
            <a:fillRect/>
          </a:stretch>
        </p:blipFill>
        <p:spPr bwMode="auto">
          <a:xfrm rot="20460119">
            <a:off x="966988" y="1747085"/>
            <a:ext cx="1962038" cy="3436651"/>
          </a:xfrm>
          <a:prstGeom prst="rect">
            <a:avLst/>
          </a:prstGeom>
          <a:noFill/>
          <a:ln w="9525">
            <a:solidFill>
              <a:schemeClr val="accent1">
                <a:alpha val="97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Image result for te marautanga o aotearo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1516">
            <a:off x="6528759" y="2346666"/>
            <a:ext cx="1827154" cy="29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do our children say?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8</a:t>
            </a:fld>
            <a:endParaRPr lang="en-NZ" dirty="0"/>
          </a:p>
        </p:txBody>
      </p:sp>
      <p:pic>
        <p:nvPicPr>
          <p:cNvPr id="15" name="Picture Placeholder 14" descr="Screen Shot 2016-07-13 at 12.41.33 PM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5644" r="5644"/>
          <a:stretch>
            <a:fillRect/>
          </a:stretch>
        </p:blipFill>
        <p:spPr>
          <a:xfrm>
            <a:off x="1050028" y="1656908"/>
            <a:ext cx="6853569" cy="4632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2450" y="5753785"/>
            <a:ext cx="349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 smtClean="0">
                <a:solidFill>
                  <a:schemeClr val="bg1"/>
                </a:solidFill>
              </a:rPr>
              <a:t>https://www.youtube.com/watch?v=dFtIfh7pV4k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NZ Disability Strategy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786" y="1558456"/>
            <a:ext cx="4673747" cy="467724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200" dirty="0" smtClean="0"/>
              <a:t>Disabled children are growing up wanting the same things as non-disabled children.</a:t>
            </a:r>
          </a:p>
          <a:p>
            <a:endParaRPr lang="en-US" sz="3200" dirty="0" smtClean="0"/>
          </a:p>
          <a:p>
            <a:r>
              <a:rPr lang="en-US" sz="3200" dirty="0" smtClean="0"/>
              <a:t>Expectations of disabled adults have changed.</a:t>
            </a:r>
          </a:p>
          <a:p>
            <a:endParaRPr lang="en-US" sz="3200" b="1" dirty="0" smtClean="0"/>
          </a:p>
          <a:p>
            <a:r>
              <a:rPr lang="en-US" sz="3200" dirty="0" smtClean="0"/>
              <a:t>Disabled people are experts in their own lives.</a:t>
            </a:r>
          </a:p>
          <a:p>
            <a:endParaRPr lang="en-US" sz="3200" dirty="0" smtClean="0"/>
          </a:p>
          <a:p>
            <a:r>
              <a:rPr lang="en-US" sz="3200" dirty="0" smtClean="0"/>
              <a:t>They have a right to be involved in the decisions that impact on them and will lead to better outcomes.</a:t>
            </a:r>
          </a:p>
          <a:p>
            <a:endParaRPr lang="en-NZ" sz="1400" b="1" dirty="0" smtClean="0"/>
          </a:p>
          <a:p>
            <a:r>
              <a:rPr lang="en-NZ" sz="1400" b="1" dirty="0" smtClean="0"/>
              <a:t>https://www.odi.govt.nz/nz-disability-strategy/</a:t>
            </a:r>
          </a:p>
          <a:p>
            <a:endParaRPr lang="en-NZ" sz="1400" b="1" dirty="0" smtClean="0"/>
          </a:p>
          <a:p>
            <a:endParaRPr lang="en-NZ" sz="1400" b="1" dirty="0" smtClean="0"/>
          </a:p>
          <a:p>
            <a:endParaRPr lang="en-NZ" sz="1400" b="1" dirty="0" smtClean="0"/>
          </a:p>
          <a:p>
            <a:endParaRPr lang="en-NZ" sz="1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9</a:t>
            </a:fld>
            <a:endParaRPr lang="en-NZ" dirty="0"/>
          </a:p>
        </p:txBody>
      </p:sp>
      <p:pic>
        <p:nvPicPr>
          <p:cNvPr id="1029" name="Picture 5" descr="Figure 1 Disability Strategy Framework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4047" b="4047"/>
          <a:stretch>
            <a:fillRect/>
          </a:stretch>
        </p:blipFill>
        <p:spPr bwMode="auto">
          <a:xfrm>
            <a:off x="5351558" y="1534602"/>
            <a:ext cx="3404257" cy="4540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137&quot;&gt;&lt;property id=&quot;20148&quot; value=&quot;5&quot;/&gt;&lt;property id=&quot;20300&quot; value=&quot;Slide 8 - &amp;quot;Chart and context&amp;quot;&quot;/&gt;&lt;property id=&quot;20307&quot; value=&quot;280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green">
  <a:themeElements>
    <a:clrScheme name="MOE green">
      <a:dk1>
        <a:sysClr val="windowText" lastClr="000000"/>
      </a:dk1>
      <a:lt1>
        <a:sysClr val="window" lastClr="FFFFFF"/>
      </a:lt1>
      <a:dk2>
        <a:srgbClr val="00853E"/>
      </a:dk2>
      <a:lt2>
        <a:srgbClr val="E7E6E6"/>
      </a:lt2>
      <a:accent1>
        <a:srgbClr val="58B947"/>
      </a:accent1>
      <a:accent2>
        <a:srgbClr val="00853E"/>
      </a:accent2>
      <a:accent3>
        <a:srgbClr val="9ECF7C"/>
      </a:accent3>
      <a:accent4>
        <a:srgbClr val="C6E1A6"/>
      </a:accent4>
      <a:accent5>
        <a:srgbClr val="3F3F3F"/>
      </a:accent5>
      <a:accent6>
        <a:srgbClr val="7F7F7F"/>
      </a:accent6>
      <a:hlink>
        <a:srgbClr val="000000"/>
      </a:hlink>
      <a:folHlink>
        <a:srgbClr val="9ECF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E PowerPoint Presentation Template (Red)" id="{7F4B16DE-581D-4439-AB16-434500515495}" vid="{E10AD9FD-AC0E-4A21-8EF8-838AED756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Presentation-green</Template>
  <TotalTime>1211</TotalTime>
  <Words>914</Words>
  <Application>Microsoft Office PowerPoint</Application>
  <PresentationFormat>On-screen Show (4:3)</PresentationFormat>
  <Paragraphs>232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Presentation-green</vt:lpstr>
      <vt:lpstr>Success for All Learners within the New Zealand Education System</vt:lpstr>
      <vt:lpstr>Agenda:  </vt:lpstr>
      <vt:lpstr>Whakatauki</vt:lpstr>
      <vt:lpstr>Education Act 1989</vt:lpstr>
      <vt:lpstr>Education Regions in NZ</vt:lpstr>
      <vt:lpstr>Communities of Learning | Kāhui Ako</vt:lpstr>
      <vt:lpstr>Our Curricula</vt:lpstr>
      <vt:lpstr>What do our children say?</vt:lpstr>
      <vt:lpstr>NZ Disability Strategy</vt:lpstr>
      <vt:lpstr>Success for All:  Building an inclusive education system </vt:lpstr>
      <vt:lpstr>Learning Support Update</vt:lpstr>
      <vt:lpstr>Learning Support Model</vt:lpstr>
      <vt:lpstr>Resourcing Framework</vt:lpstr>
      <vt:lpstr>Inclusive Education</vt:lpstr>
      <vt:lpstr>Inclusive Education</vt:lpstr>
      <vt:lpstr>Positive Behaviour for Learning</vt:lpstr>
      <vt:lpstr>Resource Teachers: Learning and Behaviour</vt:lpstr>
      <vt:lpstr>Learning Support Services </vt:lpstr>
      <vt:lpstr>Ongoing Resourcing Scheme (ORS)</vt:lpstr>
      <vt:lpstr>Specialists Roles</vt:lpstr>
      <vt:lpstr>Equity is when every child and young person has what they need to succeed.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40pts</dc:title>
  <dc:creator>Vonnie Jones</dc:creator>
  <cp:lastModifiedBy>Amy Wharram</cp:lastModifiedBy>
  <cp:revision>13</cp:revision>
  <dcterms:created xsi:type="dcterms:W3CDTF">2017-08-24T03:24:19Z</dcterms:created>
  <dcterms:modified xsi:type="dcterms:W3CDTF">2017-10-15T22:11:14Z</dcterms:modified>
</cp:coreProperties>
</file>