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94" r:id="rId3"/>
    <p:sldId id="300" r:id="rId4"/>
    <p:sldId id="301" r:id="rId5"/>
    <p:sldId id="305" r:id="rId6"/>
    <p:sldId id="306" r:id="rId7"/>
    <p:sldId id="259" r:id="rId8"/>
    <p:sldId id="308" r:id="rId9"/>
    <p:sldId id="261" r:id="rId10"/>
    <p:sldId id="309" r:id="rId11"/>
    <p:sldId id="310" r:id="rId12"/>
    <p:sldId id="281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/>
    <p:restoredTop sz="94632"/>
  </p:normalViewPr>
  <p:slideViewPr>
    <p:cSldViewPr snapToGrid="0" snapToObjects="1"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83BE9-0131-5F45-A609-A4D6804EAA5E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2B323-503D-6B42-87D6-DDBA05ED2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2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B323-503D-6B42-87D6-DDBA05ED2A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5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B323-503D-6B42-87D6-DDBA05ED2A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51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B323-503D-6B42-87D6-DDBA05ED2A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2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B323-503D-6B42-87D6-DDBA05ED2A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2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B323-503D-6B42-87D6-DDBA05ED2A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02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2B323-503D-6B42-87D6-DDBA05ED2A1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05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2407640"/>
            <a:ext cx="5085826" cy="15232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671" y="3989613"/>
            <a:ext cx="4968379" cy="4062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205735"/>
            <a:ext cx="7408003" cy="675109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20573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20573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20573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20573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20573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20573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2407640"/>
            <a:ext cx="5085826" cy="15232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671" y="3989613"/>
            <a:ext cx="4968379" cy="4062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2407640"/>
            <a:ext cx="5085826" cy="15232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671" y="3989613"/>
            <a:ext cx="4968379" cy="4062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2407640"/>
            <a:ext cx="5085826" cy="15232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671" y="3989613"/>
            <a:ext cx="4968379" cy="4062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2407640"/>
            <a:ext cx="5085826" cy="15232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671" y="3989613"/>
            <a:ext cx="4968379" cy="4062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2407640"/>
            <a:ext cx="5085826" cy="15232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671" y="3989613"/>
            <a:ext cx="4968379" cy="4062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2407640"/>
            <a:ext cx="5085826" cy="15232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671" y="3989613"/>
            <a:ext cx="4968379" cy="4062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2407640"/>
            <a:ext cx="5085826" cy="1523249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1671" y="3989613"/>
            <a:ext cx="4968379" cy="4062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95000"/>
                  </a:schemeClr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789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20573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>
                    <a:lumMod val="9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9" y="5868247"/>
            <a:ext cx="2592000" cy="82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62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671" y="3108680"/>
            <a:ext cx="5085826" cy="315625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</a:t>
            </a:r>
            <a:r>
              <a:rPr lang="en-US" dirty="0" smtClean="0"/>
              <a:t>Zealand Disability Strategy 2016-2026</a:t>
            </a:r>
            <a:br>
              <a:rPr lang="en-US" dirty="0" smtClean="0"/>
            </a:br>
            <a:r>
              <a:rPr lang="en-US" sz="2800" dirty="0" smtClean="0"/>
              <a:t>Prepared for the Japanese Young Core Leaders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Jacinda </a:t>
            </a:r>
            <a:r>
              <a:rPr lang="en-US" sz="2800" dirty="0" smtClean="0"/>
              <a:t>Keith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0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61" y="239151"/>
            <a:ext cx="8100166" cy="1086412"/>
          </a:xfrm>
        </p:spPr>
        <p:txBody>
          <a:bodyPr/>
          <a:lstStyle/>
          <a:p>
            <a:r>
              <a:rPr lang="en-US" dirty="0" smtClean="0"/>
              <a:t>Met some famous people along the way</a:t>
            </a:r>
            <a:endParaRPr lang="en-US" dirty="0"/>
          </a:p>
        </p:txBody>
      </p:sp>
      <p:pic>
        <p:nvPicPr>
          <p:cNvPr id="7170" name="Picture 2" descr="C:\Users\jkeit003\AppData\Local\Microsoft\Windows\Temporary Internet Files\Content.Outlook\IK23AQ1V\IMG_0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1182" y="1181685"/>
            <a:ext cx="4487593" cy="448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jkeit003\AppData\Local\Microsoft\Windows\Temporary Internet Files\Content.Outlook\IK23AQ1V\IMG_021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73" b="26587"/>
          <a:stretch/>
        </p:blipFill>
        <p:spPr bwMode="auto">
          <a:xfrm rot="5400000">
            <a:off x="4539195" y="2457178"/>
            <a:ext cx="4487594" cy="19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74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61" y="98474"/>
            <a:ext cx="8100166" cy="1227089"/>
          </a:xfrm>
        </p:spPr>
        <p:txBody>
          <a:bodyPr/>
          <a:lstStyle/>
          <a:p>
            <a:r>
              <a:rPr lang="en-US" dirty="0" smtClean="0"/>
              <a:t>Strategy 2016-2026</a:t>
            </a:r>
            <a:br>
              <a:rPr lang="en-US" dirty="0" smtClean="0"/>
            </a:br>
            <a:r>
              <a:rPr lang="en-US" dirty="0" smtClean="0"/>
              <a:t>Accessible copies available</a:t>
            </a:r>
            <a:endParaRPr lang="en-US" dirty="0"/>
          </a:p>
        </p:txBody>
      </p:sp>
      <p:pic>
        <p:nvPicPr>
          <p:cNvPr id="8206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b="10834"/>
          <a:stretch/>
        </p:blipFill>
        <p:spPr bwMode="auto">
          <a:xfrm>
            <a:off x="2727702" y="1258424"/>
            <a:ext cx="3532438" cy="4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09966" y="2169763"/>
            <a:ext cx="1658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accent1">
                    <a:lumMod val="75000"/>
                  </a:schemeClr>
                </a:solidFill>
              </a:rPr>
              <a:t>Standard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75951" y="1985097"/>
            <a:ext cx="2592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4000" b="1" dirty="0" smtClean="0"/>
              <a:t>Large print </a:t>
            </a:r>
            <a:endParaRPr lang="en-NZ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100317" y="5774153"/>
            <a:ext cx="126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/>
              <a:t>Braille</a:t>
            </a:r>
            <a:endParaRPr lang="en-NZ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39979" y="3688596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600" b="1" dirty="0" smtClean="0"/>
              <a:t>Audio</a:t>
            </a:r>
            <a:endParaRPr lang="en-NZ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7972" y="4011761"/>
            <a:ext cx="3022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chemeClr val="accent1">
                    <a:lumMod val="75000"/>
                  </a:schemeClr>
                </a:solidFill>
              </a:rPr>
              <a:t>New Zealand Sign Language (NZSL)</a:t>
            </a:r>
            <a:endParaRPr lang="en-NZ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51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more work to be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an Outcomes Framework</a:t>
            </a:r>
          </a:p>
          <a:p>
            <a:pPr lvl="1"/>
            <a:r>
              <a:rPr lang="en-US" dirty="0" smtClean="0"/>
              <a:t>Accountability (teeth)</a:t>
            </a:r>
            <a:endParaRPr lang="en-US" dirty="0"/>
          </a:p>
          <a:p>
            <a:pPr lvl="1"/>
            <a:r>
              <a:rPr lang="en-US" sz="2400" dirty="0" smtClean="0"/>
              <a:t>Indicators and measures</a:t>
            </a:r>
          </a:p>
          <a:p>
            <a:pPr lvl="1"/>
            <a:r>
              <a:rPr lang="en-US" dirty="0" smtClean="0"/>
              <a:t>Complex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airly new internationally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 smtClean="0"/>
          </a:p>
          <a:p>
            <a:r>
              <a:rPr lang="en-US" dirty="0" smtClean="0"/>
              <a:t>Disability Action Plan</a:t>
            </a:r>
            <a:endParaRPr lang="en-US" dirty="0"/>
          </a:p>
        </p:txBody>
      </p:sp>
      <p:pic>
        <p:nvPicPr>
          <p:cNvPr id="4" name="Picture 3" descr="C:\Users\rande016\AppData\Local\Microsoft\Windows\Temporary Internet Files\Content.IE5\FDBJ50EW\207447466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1"/>
          <a:stretch/>
        </p:blipFill>
        <p:spPr bwMode="auto">
          <a:xfrm>
            <a:off x="4974758" y="1793926"/>
            <a:ext cx="3960171" cy="377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48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www.odi.govt.nz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92437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all fits together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07959" y="1297599"/>
            <a:ext cx="7368999" cy="4499734"/>
            <a:chOff x="500063" y="548680"/>
            <a:chExt cx="8026180" cy="5544616"/>
          </a:xfrm>
        </p:grpSpPr>
        <p:sp>
          <p:nvSpPr>
            <p:cNvPr id="5" name="TextBox 4"/>
            <p:cNvSpPr txBox="1"/>
            <p:nvPr/>
          </p:nvSpPr>
          <p:spPr>
            <a:xfrm>
              <a:off x="1043606" y="2051556"/>
              <a:ext cx="7000182" cy="369332"/>
            </a:xfrm>
            <a:prstGeom prst="rect">
              <a:avLst/>
            </a:prstGeom>
            <a:solidFill>
              <a:srgbClr val="D14600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solidFill>
                    <a:schemeClr val="bg1"/>
                  </a:solidFill>
                </a:rPr>
                <a:t>The Outcomes Framework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3608" y="2771636"/>
              <a:ext cx="7000182" cy="369332"/>
            </a:xfrm>
            <a:prstGeom prst="rect">
              <a:avLst/>
            </a:prstGeom>
            <a:solidFill>
              <a:srgbClr val="007E85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solidFill>
                    <a:schemeClr val="bg1"/>
                  </a:solidFill>
                </a:rPr>
                <a:t>The Disability Action Plan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3607" y="548680"/>
              <a:ext cx="7000182" cy="455094"/>
            </a:xfrm>
            <a:prstGeom prst="rect">
              <a:avLst/>
            </a:prstGeom>
            <a:solidFill>
              <a:srgbClr val="017AC9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solidFill>
                    <a:schemeClr val="bg1"/>
                  </a:solidFill>
                </a:rPr>
                <a:t>The UN Convention on the Rights of Persons with Disabilities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063" y="1268760"/>
              <a:ext cx="8026179" cy="369332"/>
            </a:xfrm>
            <a:prstGeom prst="rect">
              <a:avLst/>
            </a:prstGeom>
            <a:solidFill>
              <a:srgbClr val="0F831A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NZ" dirty="0" smtClean="0">
                  <a:solidFill>
                    <a:schemeClr val="bg1"/>
                  </a:solidFill>
                </a:rPr>
                <a:t>The New Zealand Disability Strategy</a:t>
              </a:r>
              <a:endParaRPr lang="en-NZ" dirty="0">
                <a:solidFill>
                  <a:schemeClr val="bg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020734" y="3797424"/>
              <a:ext cx="2327130" cy="2295872"/>
            </a:xfrm>
            <a:prstGeom prst="ellipse">
              <a:avLst/>
            </a:prstGeom>
            <a:solidFill>
              <a:srgbClr val="017AC9"/>
            </a:solidFill>
            <a:ln>
              <a:solidFill>
                <a:srgbClr val="017A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The work of agencies not in the Disability Action Plan</a:t>
              </a:r>
              <a:endParaRPr lang="en-NZ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701254" y="3797424"/>
              <a:ext cx="2327130" cy="2295872"/>
            </a:xfrm>
            <a:prstGeom prst="ellipse">
              <a:avLst/>
            </a:prstGeom>
            <a:solidFill>
              <a:srgbClr val="C90043"/>
            </a:solidFill>
            <a:ln>
              <a:solidFill>
                <a:srgbClr val="C9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NZ" dirty="0" smtClean="0"/>
                <a:t>The work of other Non-government organisations</a:t>
              </a:r>
              <a:endParaRPr lang="en-NZ" dirty="0"/>
            </a:p>
          </p:txBody>
        </p:sp>
        <p:sp>
          <p:nvSpPr>
            <p:cNvPr id="11" name="Up Arrow 10"/>
            <p:cNvSpPr/>
            <p:nvPr/>
          </p:nvSpPr>
          <p:spPr>
            <a:xfrm>
              <a:off x="6672966" y="2494671"/>
              <a:ext cx="119449" cy="144016"/>
            </a:xfrm>
            <a:prstGeom prst="upArrow">
              <a:avLst/>
            </a:prstGeom>
            <a:solidFill>
              <a:srgbClr val="2B579C"/>
            </a:solidFill>
            <a:ln>
              <a:solidFill>
                <a:srgbClr val="2B57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2" name="Up Arrow 11"/>
            <p:cNvSpPr/>
            <p:nvPr/>
          </p:nvSpPr>
          <p:spPr>
            <a:xfrm>
              <a:off x="2343338" y="2492896"/>
              <a:ext cx="119449" cy="144016"/>
            </a:xfrm>
            <a:prstGeom prst="upArrow">
              <a:avLst/>
            </a:prstGeom>
            <a:solidFill>
              <a:srgbClr val="2B579C"/>
            </a:solidFill>
            <a:ln>
              <a:solidFill>
                <a:srgbClr val="2B57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3" name="Up Arrow 12"/>
            <p:cNvSpPr/>
            <p:nvPr/>
          </p:nvSpPr>
          <p:spPr>
            <a:xfrm>
              <a:off x="6660231" y="1766270"/>
              <a:ext cx="119449" cy="144016"/>
            </a:xfrm>
            <a:prstGeom prst="upArrow">
              <a:avLst/>
            </a:prstGeom>
            <a:solidFill>
              <a:srgbClr val="2B579C"/>
            </a:solidFill>
            <a:ln>
              <a:solidFill>
                <a:srgbClr val="2B57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Up Arrow 13"/>
            <p:cNvSpPr/>
            <p:nvPr/>
          </p:nvSpPr>
          <p:spPr>
            <a:xfrm>
              <a:off x="2354274" y="1766270"/>
              <a:ext cx="119449" cy="144016"/>
            </a:xfrm>
            <a:prstGeom prst="upArrow">
              <a:avLst/>
            </a:prstGeom>
            <a:solidFill>
              <a:srgbClr val="2B579C"/>
            </a:solidFill>
            <a:ln>
              <a:solidFill>
                <a:srgbClr val="2B57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9832" y="2236222"/>
              <a:ext cx="301197" cy="2709138"/>
              <a:chOff x="609832" y="2236222"/>
              <a:chExt cx="301197" cy="270913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609832" y="2236223"/>
                <a:ext cx="1728" cy="2709137"/>
              </a:xfrm>
              <a:prstGeom prst="line">
                <a:avLst/>
              </a:prstGeom>
              <a:ln>
                <a:solidFill>
                  <a:srgbClr val="2B57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609832" y="2236222"/>
                <a:ext cx="299469" cy="0"/>
              </a:xfrm>
              <a:prstGeom prst="straightConnector1">
                <a:avLst/>
              </a:prstGeom>
              <a:ln>
                <a:solidFill>
                  <a:srgbClr val="2B579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09832" y="4945360"/>
                <a:ext cx="301197" cy="0"/>
              </a:xfrm>
              <a:prstGeom prst="line">
                <a:avLst/>
              </a:prstGeom>
              <a:ln>
                <a:solidFill>
                  <a:srgbClr val="2B57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8224182" y="2236222"/>
              <a:ext cx="302061" cy="2709137"/>
              <a:chOff x="8074880" y="2236827"/>
              <a:chExt cx="302061" cy="2709137"/>
            </a:xfrm>
          </p:grpSpPr>
          <p:cxnSp>
            <p:nvCxnSpPr>
              <p:cNvPr id="19" name="Straight Arrow Connector 18"/>
              <p:cNvCxnSpPr/>
              <p:nvPr/>
            </p:nvCxnSpPr>
            <p:spPr>
              <a:xfrm flipH="1">
                <a:off x="8088909" y="2239671"/>
                <a:ext cx="288032" cy="0"/>
              </a:xfrm>
              <a:prstGeom prst="straightConnector1">
                <a:avLst/>
              </a:prstGeom>
              <a:ln>
                <a:solidFill>
                  <a:srgbClr val="2B579C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V="1">
                <a:off x="8375213" y="2236827"/>
                <a:ext cx="1728" cy="2709137"/>
              </a:xfrm>
              <a:prstGeom prst="line">
                <a:avLst/>
              </a:prstGeom>
              <a:ln>
                <a:solidFill>
                  <a:srgbClr val="2B57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074880" y="4945360"/>
                <a:ext cx="301197" cy="0"/>
              </a:xfrm>
              <a:prstGeom prst="line">
                <a:avLst/>
              </a:prstGeom>
              <a:ln>
                <a:solidFill>
                  <a:srgbClr val="2B579C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Up-Down Arrow 16"/>
            <p:cNvSpPr/>
            <p:nvPr/>
          </p:nvSpPr>
          <p:spPr>
            <a:xfrm>
              <a:off x="2335805" y="990357"/>
              <a:ext cx="126982" cy="216024"/>
            </a:xfrm>
            <a:prstGeom prst="upDownArrow">
              <a:avLst/>
            </a:prstGeom>
            <a:solidFill>
              <a:srgbClr val="2B579C"/>
            </a:solidFill>
            <a:ln>
              <a:solidFill>
                <a:srgbClr val="2B57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Up-Down Arrow 17"/>
            <p:cNvSpPr/>
            <p:nvPr/>
          </p:nvSpPr>
          <p:spPr>
            <a:xfrm>
              <a:off x="6672966" y="990357"/>
              <a:ext cx="119449" cy="216024"/>
            </a:xfrm>
            <a:prstGeom prst="upDownArrow">
              <a:avLst/>
            </a:prstGeom>
            <a:solidFill>
              <a:srgbClr val="2B579C"/>
            </a:solidFill>
            <a:ln>
              <a:solidFill>
                <a:srgbClr val="2B57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</p:spTree>
    <p:extLst>
      <p:ext uri="{BB962C8B-B14F-4D97-AF65-F5344CB8AC3E}">
        <p14:creationId xmlns:p14="http://schemas.microsoft.com/office/powerpoint/2010/main" val="2599591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0"/>
            <a:ext cx="7886700" cy="1325563"/>
          </a:xfrm>
        </p:spPr>
        <p:txBody>
          <a:bodyPr/>
          <a:lstStyle/>
          <a:p>
            <a:r>
              <a:rPr lang="en-US" dirty="0" smtClean="0"/>
              <a:t>We appointed a reference group to provide expert advice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21" y="1155082"/>
            <a:ext cx="6782767" cy="45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8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0"/>
            <a:ext cx="7886700" cy="1325563"/>
          </a:xfrm>
        </p:spPr>
        <p:txBody>
          <a:bodyPr/>
          <a:lstStyle/>
          <a:p>
            <a:r>
              <a:rPr lang="en-US" dirty="0" smtClean="0"/>
              <a:t>We developed a purpose built website for the revision</a:t>
            </a:r>
            <a:endParaRPr lang="en-US" dirty="0"/>
          </a:p>
        </p:txBody>
      </p:sp>
      <p:pic>
        <p:nvPicPr>
          <p:cNvPr id="5" name="Picture 2" descr="C:\Users\sgilm002\AppData\Local\Microsoft\Windows\Temporary Internet Files\Content.Outlook\47ERJ28F\Logo_Hir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21" y="1325563"/>
            <a:ext cx="4588612" cy="458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61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27" y="0"/>
            <a:ext cx="7886700" cy="1325563"/>
          </a:xfrm>
        </p:spPr>
        <p:txBody>
          <a:bodyPr/>
          <a:lstStyle/>
          <a:p>
            <a:r>
              <a:rPr lang="en-US" dirty="0"/>
              <a:t>Two rounds of public consultation –accessible to all</a:t>
            </a:r>
          </a:p>
        </p:txBody>
      </p:sp>
      <p:pic>
        <p:nvPicPr>
          <p:cNvPr id="5122" name="Picture 2" descr="C:\Users\jkeit003\AppData\Local\Microsoft\Windows\Temporary Internet Files\Content.Outlook\IK23AQ1V\IMG_0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823" y="1325563"/>
            <a:ext cx="5842861" cy="43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35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61" y="0"/>
            <a:ext cx="8100166" cy="1325563"/>
          </a:xfrm>
        </p:spPr>
        <p:txBody>
          <a:bodyPr/>
          <a:lstStyle/>
          <a:p>
            <a:r>
              <a:rPr lang="en-US" dirty="0" smtClean="0"/>
              <a:t>We held discussions with groups – disabled youth</a:t>
            </a:r>
            <a:endParaRPr lang="en-US" dirty="0"/>
          </a:p>
        </p:txBody>
      </p:sp>
      <p:pic>
        <p:nvPicPr>
          <p:cNvPr id="6146" name="Picture 2" descr="C:\Users\jkeit003\AppData\Local\Microsoft\Windows\Temporary Internet Files\Content.Outlook\IK23AQ1V\IMG_0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16" y="1315849"/>
            <a:ext cx="6106332" cy="457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31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889" y="205735"/>
            <a:ext cx="8147138" cy="1325563"/>
          </a:xfrm>
        </p:spPr>
        <p:txBody>
          <a:bodyPr/>
          <a:lstStyle/>
          <a:p>
            <a:r>
              <a:rPr lang="en-US" dirty="0" smtClean="0"/>
              <a:t>A new Strategy to guide us for 10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369" y="1315849"/>
            <a:ext cx="8272856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 smtClean="0"/>
              <a:t>Vision 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New Zealand is a non-disabling society </a:t>
            </a:r>
          </a:p>
          <a:p>
            <a:pPr marL="0" indent="0">
              <a:buNone/>
            </a:pPr>
            <a:r>
              <a:rPr lang="en-US" sz="3200" dirty="0" smtClean="0"/>
              <a:t>- </a:t>
            </a:r>
            <a:r>
              <a:rPr lang="en-US" dirty="0" smtClean="0"/>
              <a:t>a place where disabled people have an equal opportunity to achieve their goals and aspirations, and all of New Zealand works together to make this happen.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59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861" y="239151"/>
            <a:ext cx="8100166" cy="1086412"/>
          </a:xfrm>
        </p:spPr>
        <p:txBody>
          <a:bodyPr/>
          <a:lstStyle/>
          <a:p>
            <a:r>
              <a:rPr lang="en-US" dirty="0"/>
              <a:t>Five Principles and Approaches</a:t>
            </a:r>
          </a:p>
        </p:txBody>
      </p:sp>
      <p:pic>
        <p:nvPicPr>
          <p:cNvPr id="4" name="Picture 2" descr="C:\Users\jkeit003\Objective\objective.ssi.govt.nz-8000-jkeit003\Objects\NZDS 2016-2026 Figure 2 - Principles and approach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71" y="1181687"/>
            <a:ext cx="3758074" cy="492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1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Strategy has eight outcome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Priorities for change</a:t>
            </a:r>
          </a:p>
          <a:p>
            <a:r>
              <a:rPr lang="en-US" sz="2000" dirty="0" smtClean="0"/>
              <a:t>Education</a:t>
            </a:r>
          </a:p>
          <a:p>
            <a:r>
              <a:rPr lang="en-US" sz="2000" dirty="0" smtClean="0"/>
              <a:t>Employment and economic </a:t>
            </a:r>
          </a:p>
          <a:p>
            <a:pPr marL="0" indent="0">
              <a:buNone/>
            </a:pPr>
            <a:r>
              <a:rPr lang="en-US" sz="2000" dirty="0" smtClean="0"/>
              <a:t>security</a:t>
            </a:r>
          </a:p>
          <a:p>
            <a:r>
              <a:rPr lang="en-US" sz="2000" dirty="0" smtClean="0"/>
              <a:t>Health &amp; wellbeing</a:t>
            </a:r>
          </a:p>
          <a:p>
            <a:r>
              <a:rPr lang="en-US" sz="2000" dirty="0" smtClean="0"/>
              <a:t>Rights protection &amp; justice</a:t>
            </a:r>
          </a:p>
          <a:p>
            <a:r>
              <a:rPr lang="en-US" sz="2000" dirty="0" smtClean="0"/>
              <a:t>Accessibility</a:t>
            </a:r>
          </a:p>
          <a:p>
            <a:r>
              <a:rPr lang="en-US" sz="2000" dirty="0" smtClean="0"/>
              <a:t>Attitudes</a:t>
            </a:r>
          </a:p>
          <a:p>
            <a:r>
              <a:rPr lang="en-US" sz="2000" dirty="0" smtClean="0"/>
              <a:t>Choice &amp; control</a:t>
            </a:r>
          </a:p>
          <a:p>
            <a:r>
              <a:rPr lang="en-US" sz="2000" dirty="0" smtClean="0"/>
              <a:t>Leadership</a:t>
            </a:r>
            <a:endParaRPr lang="en-US" sz="2000" dirty="0"/>
          </a:p>
        </p:txBody>
      </p:sp>
      <p:pic>
        <p:nvPicPr>
          <p:cNvPr id="1026" name="Picture 2" descr="C:\Users\jkeit003\Objective\objective.ssi.govt.nz-8000-jkeit003\Objects\NZDS 2016-2026 Figure 3 - Interconnection of outcom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043" y="1345121"/>
            <a:ext cx="4028613" cy="433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759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1455</TotalTime>
  <Words>208</Words>
  <Application>Microsoft Office PowerPoint</Application>
  <PresentationFormat>On-screen Show (4:3)</PresentationFormat>
  <Paragraphs>52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New Zealand Disability Strategy 2016-2026 Prepared for the Japanese Young Core Leaders Programme  Jacinda Keith </vt:lpstr>
      <vt:lpstr>How it all fits together</vt:lpstr>
      <vt:lpstr>We appointed a reference group to provide expert advice</vt:lpstr>
      <vt:lpstr>We developed a purpose built website for the revision</vt:lpstr>
      <vt:lpstr>Two rounds of public consultation –accessible to all</vt:lpstr>
      <vt:lpstr>We held discussions with groups – disabled youth</vt:lpstr>
      <vt:lpstr>A new Strategy to guide us for 10 years</vt:lpstr>
      <vt:lpstr>Five Principles and Approaches</vt:lpstr>
      <vt:lpstr>New Strategy has eight outcome domains</vt:lpstr>
      <vt:lpstr>Met some famous people along the way</vt:lpstr>
      <vt:lpstr>Strategy 2016-2026 Accessible copies available</vt:lpstr>
      <vt:lpstr>There is more work to be done</vt:lpstr>
      <vt:lpstr>www.odi.govt.nz    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Amy Wharram</cp:lastModifiedBy>
  <cp:revision>65</cp:revision>
  <dcterms:created xsi:type="dcterms:W3CDTF">2017-02-01T23:16:15Z</dcterms:created>
  <dcterms:modified xsi:type="dcterms:W3CDTF">2017-10-15T21:22:03Z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A9520118</vt:lpwstr>
  </property>
  <property fmtid="{D5CDD505-2E9C-101B-9397-08002B2CF9AE}" pid="4" name="Objective-Title">
    <vt:lpwstr>2017 03 31 ODI powerpoint  on NZDS for MoH Consumer Consortium</vt:lpwstr>
  </property>
  <property fmtid="{D5CDD505-2E9C-101B-9397-08002B2CF9AE}" pid="5" name="Objective-Comment">
    <vt:lpwstr/>
  </property>
  <property fmtid="{D5CDD505-2E9C-101B-9397-08002B2CF9AE}" pid="6" name="Objective-CreationStamp">
    <vt:filetime>2017-03-16T05:45:37Z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2017-03-17T03:08:46Z</vt:filetime>
  </property>
  <property fmtid="{D5CDD505-2E9C-101B-9397-08002B2CF9AE}" pid="10" name="Objective-ModificationStamp">
    <vt:filetime>2017-03-17T03:04:43Z</vt:filetime>
  </property>
  <property fmtid="{D5CDD505-2E9C-101B-9397-08002B2CF9AE}" pid="11" name="Objective-Owner">
    <vt:lpwstr>Jacinda Keith</vt:lpwstr>
  </property>
  <property fmtid="{D5CDD505-2E9C-101B-9397-08002B2CF9AE}" pid="12" name="Objective-Path">
    <vt:lpwstr>Global Folder:MSD INFORMATION REPOSITORY:Office &amp; Ministries:Office for Disability Issues:Engagement, relationship management, communications, stakeholders:Stakeholder relationships:Consumer Groups:Ministry of Health Consumer Consortium:</vt:lpwstr>
  </property>
  <property fmtid="{D5CDD505-2E9C-101B-9397-08002B2CF9AE}" pid="13" name="Objective-Parent">
    <vt:lpwstr>Ministry of Health Consumer Consortium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2</vt:r8>
  </property>
  <property fmtid="{D5CDD505-2E9C-101B-9397-08002B2CF9AE}" pid="17" name="Objective-VersionComment">
    <vt:lpwstr/>
  </property>
  <property fmtid="{D5CDD505-2E9C-101B-9397-08002B2CF9AE}" pid="18" name="Objective-FileNumber">
    <vt:lpwstr>OM/DI/08/04/02/17-3804</vt:lpwstr>
  </property>
  <property fmtid="{D5CDD505-2E9C-101B-9397-08002B2CF9AE}" pid="19" name="Objective-Classification">
    <vt:lpwstr>[Inherited - In Confidence]</vt:lpwstr>
  </property>
  <property fmtid="{D5CDD505-2E9C-101B-9397-08002B2CF9AE}" pid="20" name="Objective-Caveats">
    <vt:lpwstr/>
  </property>
  <property fmtid="{D5CDD505-2E9C-101B-9397-08002B2CF9AE}" pid="21" name="Objective-Document Status [system]">
    <vt:lpwstr>Work in Progress</vt:lpwstr>
  </property>
  <property fmtid="{D5CDD505-2E9C-101B-9397-08002B2CF9AE}" pid="22" name="Objective-Email is Vaulted? [system]">
    <vt:lpwstr/>
  </property>
</Properties>
</file>